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0" r:id="rId2"/>
  </p:sldMasterIdLst>
  <p:notesMasterIdLst>
    <p:notesMasterId r:id="rId24"/>
  </p:notesMasterIdLst>
  <p:handoutMasterIdLst>
    <p:handoutMasterId r:id="rId25"/>
  </p:handoutMasterIdLst>
  <p:sldIdLst>
    <p:sldId id="278" r:id="rId3"/>
    <p:sldId id="483" r:id="rId4"/>
    <p:sldId id="485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499" r:id="rId13"/>
    <p:sldId id="496" r:id="rId14"/>
    <p:sldId id="509" r:id="rId15"/>
    <p:sldId id="491" r:id="rId16"/>
    <p:sldId id="493" r:id="rId17"/>
    <p:sldId id="501" r:id="rId18"/>
    <p:sldId id="492" r:id="rId19"/>
    <p:sldId id="487" r:id="rId20"/>
    <p:sldId id="488" r:id="rId21"/>
    <p:sldId id="490" r:id="rId22"/>
    <p:sldId id="486" r:id="rId23"/>
  </p:sldIdLst>
  <p:sldSz cx="9144000" cy="5143500" type="screen16x9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2A4"/>
    <a:srgbClr val="A1B647"/>
    <a:srgbClr val="C7D417"/>
    <a:srgbClr val="BAD80A"/>
    <a:srgbClr val="103A43"/>
    <a:srgbClr val="94B352"/>
    <a:srgbClr val="617479"/>
    <a:srgbClr val="FF0066"/>
    <a:srgbClr val="C9DE7D"/>
    <a:srgbClr val="D5D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085" autoAdjust="0"/>
  </p:normalViewPr>
  <p:slideViewPr>
    <p:cSldViewPr>
      <p:cViewPr>
        <p:scale>
          <a:sx n="141" d="100"/>
          <a:sy n="141" d="100"/>
        </p:scale>
        <p:origin x="-12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296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20284"/>
            <a:ext cx="4983903" cy="417948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0" tIns="44446" rIns="90480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notetypografien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" y="869950"/>
            <a:ext cx="6169025" cy="34702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774232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Vi arbejder </a:t>
            </a:r>
            <a:r>
              <a:rPr lang="x-none" dirty="0"/>
              <a:t>på at få vist ATS luftrum på kortet, sådan så det er lettere at visualisere områderne i forhold til de forskellige typer luftrum vi har </a:t>
            </a:r>
            <a:r>
              <a:rPr lang="en-GB" dirty="0" err="1"/>
              <a:t>i</a:t>
            </a:r>
            <a:r>
              <a:rPr lang="en-GB" dirty="0"/>
              <a:t> EKDK FIR.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0925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27237CC6-A102-4950-B8D0-063DB5D438A4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79600" y="241697"/>
            <a:ext cx="8024848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579600" y="1058863"/>
            <a:ext cx="8024848" cy="3241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7199C8F1-F691-4868-A6A7-3F5F935F8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24" y="4724848"/>
            <a:ext cx="934639" cy="29505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60472E52-AC5F-4FEF-AC69-CB1B8376C5AD}"/>
              </a:ext>
            </a:extLst>
          </p:cNvPr>
          <p:cNvSpPr/>
          <p:nvPr userDrawn="1"/>
        </p:nvSpPr>
        <p:spPr bwMode="auto">
          <a:xfrm>
            <a:off x="686883" y="735806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948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roslide 1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A70DBD75-694C-46A1-8CCF-DCB1BC149C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CE60BCC1-7C96-4D7E-BAB4-DA6D01F91B20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9D3ED7BC-2605-4A66-81AD-0910AF7F2F39}"/>
              </a:ext>
            </a:extLst>
          </p:cNvPr>
          <p:cNvSpPr/>
          <p:nvPr userDrawn="1"/>
        </p:nvSpPr>
        <p:spPr bwMode="auto">
          <a:xfrm>
            <a:off x="0" y="2643758"/>
            <a:ext cx="4572000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20313790-2865-4232-BB53-7E0CEA41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08816"/>
            <a:ext cx="4248472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xmlns="" id="{72EFC4D2-8AB6-4735-A232-45FDADB73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3129923"/>
            <a:ext cx="4249738" cy="28726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524175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slide 1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51646246-46A6-458D-B09E-5EC7039F7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9542"/>
            <a:ext cx="1817948" cy="573911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EC2C5F05-4443-42DB-B009-177CF6F79D52}"/>
              </a:ext>
            </a:extLst>
          </p:cNvPr>
          <p:cNvSpPr/>
          <p:nvPr userDrawn="1"/>
        </p:nvSpPr>
        <p:spPr bwMode="auto">
          <a:xfrm>
            <a:off x="739246" y="1419622"/>
            <a:ext cx="1928762" cy="45719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46A2DB31-FCDA-4042-9509-EADDA40D5CAF}"/>
              </a:ext>
            </a:extLst>
          </p:cNvPr>
          <p:cNvSpPr/>
          <p:nvPr userDrawn="1"/>
        </p:nvSpPr>
        <p:spPr bwMode="auto">
          <a:xfrm>
            <a:off x="0" y="2643758"/>
            <a:ext cx="4572000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121EC65-1A39-42A7-B6E8-9A9B4C0F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08816"/>
            <a:ext cx="4248472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xmlns="" id="{AB80ACF9-BC0D-42D3-8C6B-5BA7BC8F9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3129923"/>
            <a:ext cx="4249738" cy="28726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518287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lide 1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0ED355DF-6DAE-49BB-936B-376A8DC11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1347614"/>
            <a:ext cx="5220072" cy="164793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B05480D3-261F-4FF7-BF11-25875B75BD3C}"/>
              </a:ext>
            </a:extLst>
          </p:cNvPr>
          <p:cNvSpPr/>
          <p:nvPr userDrawn="1"/>
        </p:nvSpPr>
        <p:spPr bwMode="auto">
          <a:xfrm>
            <a:off x="3492996" y="3107685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520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slide 2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A802CC38-37E6-4790-B1E9-5AC46DA0A917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68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BCEAFBAC-8EEA-4753-A7C2-7A0D6EF60B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1347614"/>
            <a:ext cx="5220072" cy="164793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11E755E8-C0F9-4911-9B70-C8AEAFE8758C}"/>
              </a:ext>
            </a:extLst>
          </p:cNvPr>
          <p:cNvSpPr/>
          <p:nvPr userDrawn="1"/>
        </p:nvSpPr>
        <p:spPr bwMode="auto">
          <a:xfrm>
            <a:off x="3492996" y="3107685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964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lide 2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DD54E81F-F493-4ED6-AABD-9330F87999A1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68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813FBCF8-D6E9-401B-9AAA-DF2B82C41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1347614"/>
            <a:ext cx="5220072" cy="164793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7E20D480-578C-4DC8-8FD2-3D9AF174A580}"/>
              </a:ext>
            </a:extLst>
          </p:cNvPr>
          <p:cNvSpPr/>
          <p:nvPr userDrawn="1"/>
        </p:nvSpPr>
        <p:spPr bwMode="auto">
          <a:xfrm>
            <a:off x="3492996" y="3107685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213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slide 2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DD05F73C-FAF9-4B32-AA25-6A342A464264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68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E5EBBD5A-3420-4653-AD6A-3EB2D0D8E0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DB04834C-8383-41EE-A0B3-A5DF2A70FB7B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081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slide 2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40E40FC5-A47E-4B0E-BE9A-6A1139A09A71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68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AFE23C7D-2772-472A-B087-EC7EDD3B5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669A761B-EEA2-44C9-BB01-A4B059D65BD8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85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slide 2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05E0C61C-D2A4-46A4-991B-F2B09A34A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1C499253-D540-4B50-A408-EF5BCF43E1EA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68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4176BB55-0636-40DA-A483-B51A3442C7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1347614"/>
            <a:ext cx="5220072" cy="164793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5F6E336B-0EBC-4F17-BDB5-453D44DE0CD7}"/>
              </a:ext>
            </a:extLst>
          </p:cNvPr>
          <p:cNvSpPr/>
          <p:nvPr userDrawn="1"/>
        </p:nvSpPr>
        <p:spPr bwMode="auto">
          <a:xfrm>
            <a:off x="3492996" y="3107685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115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d Naviair o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kstboks 23"/>
          <p:cNvSpPr txBox="1"/>
          <p:nvPr userDrawn="1"/>
        </p:nvSpPr>
        <p:spPr>
          <a:xfrm>
            <a:off x="510977" y="330286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+mn-lt"/>
              </a:rPr>
              <a:t>www.naviair.dk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30" name="Tekstboks 29"/>
          <p:cNvSpPr txBox="1"/>
          <p:nvPr userDrawn="1"/>
        </p:nvSpPr>
        <p:spPr>
          <a:xfrm>
            <a:off x="2294680" y="3302863"/>
            <a:ext cx="1304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+mn-lt"/>
              </a:rPr>
              <a:t>@</a:t>
            </a:r>
            <a:r>
              <a:rPr lang="da-DK" sz="1200" b="1" dirty="0" err="1">
                <a:solidFill>
                  <a:schemeClr val="bg1"/>
                </a:solidFill>
                <a:latin typeface="+mn-lt"/>
              </a:rPr>
              <a:t>naviair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kstboks 30"/>
          <p:cNvSpPr txBox="1"/>
          <p:nvPr userDrawn="1"/>
        </p:nvSpPr>
        <p:spPr>
          <a:xfrm>
            <a:off x="3941660" y="3302863"/>
            <a:ext cx="1304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+mn-lt"/>
              </a:rPr>
              <a:t>@</a:t>
            </a:r>
            <a:r>
              <a:rPr lang="da-DK" sz="1200" b="1" dirty="0" err="1">
                <a:solidFill>
                  <a:schemeClr val="bg1"/>
                </a:solidFill>
                <a:latin typeface="+mn-lt"/>
              </a:rPr>
              <a:t>naviairdk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kstboks 31"/>
          <p:cNvSpPr txBox="1"/>
          <p:nvPr userDrawn="1"/>
        </p:nvSpPr>
        <p:spPr>
          <a:xfrm>
            <a:off x="5436096" y="330286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err="1">
                <a:solidFill>
                  <a:schemeClr val="bg1"/>
                </a:solidFill>
                <a:latin typeface="+mn-lt"/>
              </a:rPr>
              <a:t>company</a:t>
            </a:r>
            <a:r>
              <a:rPr lang="da-DK" sz="12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da-DK" sz="1200" b="1" dirty="0" err="1">
                <a:solidFill>
                  <a:schemeClr val="bg1"/>
                </a:solidFill>
                <a:latin typeface="+mn-lt"/>
              </a:rPr>
              <a:t>naviair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kstboks 32"/>
          <p:cNvSpPr txBox="1"/>
          <p:nvPr userDrawn="1"/>
        </p:nvSpPr>
        <p:spPr>
          <a:xfrm>
            <a:off x="7235621" y="3302863"/>
            <a:ext cx="1304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da-DK" sz="1200" b="1" dirty="0" err="1">
                <a:solidFill>
                  <a:schemeClr val="bg1"/>
                </a:solidFill>
                <a:latin typeface="+mn-lt"/>
              </a:rPr>
              <a:t>naviairTV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xmlns="" id="{645B1FB4-3021-4159-9130-752A8DA52244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1A0447B2-687B-4DE8-A673-53C8934E4C9C}"/>
              </a:ext>
            </a:extLst>
          </p:cNvPr>
          <p:cNvSpPr/>
          <p:nvPr userDrawn="1"/>
        </p:nvSpPr>
        <p:spPr bwMode="auto">
          <a:xfrm>
            <a:off x="654993" y="1851670"/>
            <a:ext cx="1296144" cy="12961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rgbClr val="BAD8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D3A985DF-3666-4D5C-B6E6-2685EB63CDC6}"/>
              </a:ext>
            </a:extLst>
          </p:cNvPr>
          <p:cNvSpPr/>
          <p:nvPr userDrawn="1"/>
        </p:nvSpPr>
        <p:spPr bwMode="auto">
          <a:xfrm>
            <a:off x="7235621" y="1851670"/>
            <a:ext cx="1296144" cy="12961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solidFill>
              <a:srgbClr val="BAD8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D1893579-1E21-4A5D-A758-EB7B3398BF33}"/>
              </a:ext>
            </a:extLst>
          </p:cNvPr>
          <p:cNvSpPr/>
          <p:nvPr userDrawn="1"/>
        </p:nvSpPr>
        <p:spPr bwMode="auto">
          <a:xfrm>
            <a:off x="5590464" y="1851670"/>
            <a:ext cx="1296144" cy="12961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rgbClr val="BAD8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FB0D65BC-DDAE-4343-9170-C636ECF6E91E}"/>
              </a:ext>
            </a:extLst>
          </p:cNvPr>
          <p:cNvSpPr/>
          <p:nvPr userDrawn="1"/>
        </p:nvSpPr>
        <p:spPr bwMode="auto">
          <a:xfrm>
            <a:off x="3945307" y="1851670"/>
            <a:ext cx="1296144" cy="129614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solidFill>
              <a:srgbClr val="BAD8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46DDED82-6F25-4FEA-9282-C478AC1D77A1}"/>
              </a:ext>
            </a:extLst>
          </p:cNvPr>
          <p:cNvSpPr/>
          <p:nvPr userDrawn="1"/>
        </p:nvSpPr>
        <p:spPr bwMode="auto">
          <a:xfrm>
            <a:off x="2300150" y="1851670"/>
            <a:ext cx="1296144" cy="129614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solidFill>
              <a:srgbClr val="BAD8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144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-4545" y="0"/>
            <a:ext cx="9144000" cy="5143500"/>
          </a:xfrm>
          <a:prstGeom prst="rect">
            <a:avLst/>
          </a:prstGeom>
          <a:solidFill>
            <a:schemeClr val="tx1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92069B76-C629-4CDD-9FD4-226812B38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F6A3FCBD-D66A-4F3A-9FD9-BB39799B4A7F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8347BD4-8C59-42FB-99D7-6329F735C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90380" y="1114647"/>
            <a:ext cx="4954150" cy="29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2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79600" y="241697"/>
            <a:ext cx="8024848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579600" y="1058863"/>
            <a:ext cx="8024848" cy="32416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893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07B692BA-3185-43F1-8C45-B9D55B095C04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92069B76-C629-4CDD-9FD4-226812B38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F6A3FCBD-D66A-4F3A-9FD9-BB39799B4A7F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8347BD4-8C59-42FB-99D7-6329F735C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90380" y="1114647"/>
            <a:ext cx="4954150" cy="29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091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computer&#10;&#10;Automatisk genereret beskrivelse">
            <a:extLst>
              <a:ext uri="{FF2B5EF4-FFF2-40B4-BE49-F238E27FC236}">
                <a16:creationId xmlns:a16="http://schemas.microsoft.com/office/drawing/2014/main" xmlns="" id="{C0A18ED6-C0C7-4B50-887D-53CDE2289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" y="0"/>
            <a:ext cx="91436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71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95736" y="241697"/>
            <a:ext cx="6408712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2195736" y="1058863"/>
            <a:ext cx="6408712" cy="32416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275CAA94-8EC0-4842-9699-F9206A0363A3}"/>
              </a:ext>
            </a:extLst>
          </p:cNvPr>
          <p:cNvSpPr/>
          <p:nvPr userDrawn="1"/>
        </p:nvSpPr>
        <p:spPr bwMode="auto">
          <a:xfrm>
            <a:off x="0" y="0"/>
            <a:ext cx="205172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9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kort citat-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95736" y="241697"/>
            <a:ext cx="6408712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2195736" y="1058863"/>
            <a:ext cx="6408712" cy="32416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275CAA94-8EC0-4842-9699-F9206A0363A3}"/>
              </a:ext>
            </a:extLst>
          </p:cNvPr>
          <p:cNvSpPr/>
          <p:nvPr userDrawn="1"/>
        </p:nvSpPr>
        <p:spPr bwMode="auto">
          <a:xfrm>
            <a:off x="0" y="0"/>
            <a:ext cx="205172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xmlns="" id="{17C7D2D6-ED83-49AF-B2E7-051D964C1B3D}"/>
              </a:ext>
            </a:extLst>
          </p:cNvPr>
          <p:cNvGrpSpPr/>
          <p:nvPr userDrawn="1"/>
        </p:nvGrpSpPr>
        <p:grpSpPr>
          <a:xfrm>
            <a:off x="265808" y="1143237"/>
            <a:ext cx="1454755" cy="1788554"/>
            <a:chOff x="265808" y="1143237"/>
            <a:chExt cx="1454755" cy="1788554"/>
          </a:xfrm>
        </p:grpSpPr>
        <p:cxnSp>
          <p:nvCxnSpPr>
            <p:cNvPr id="5" name="Lige forbindelse 4">
              <a:extLst>
                <a:ext uri="{FF2B5EF4-FFF2-40B4-BE49-F238E27FC236}">
                  <a16:creationId xmlns:a16="http://schemas.microsoft.com/office/drawing/2014/main" xmlns="" id="{3AFB586A-B09C-4B0B-B46C-A69FFA7AE85E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1236930" y="2931790"/>
              <a:ext cx="483633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BAD8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Lige forbindelse 5">
              <a:extLst>
                <a:ext uri="{FF2B5EF4-FFF2-40B4-BE49-F238E27FC236}">
                  <a16:creationId xmlns:a16="http://schemas.microsoft.com/office/drawing/2014/main" xmlns="" id="{D056BBCF-0087-4DE6-81F5-22BA42F2983D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265808" y="1143237"/>
              <a:ext cx="483633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BAD8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Pladsholder til indhold 12">
            <a:extLst>
              <a:ext uri="{FF2B5EF4-FFF2-40B4-BE49-F238E27FC236}">
                <a16:creationId xmlns:a16="http://schemas.microsoft.com/office/drawing/2014/main" xmlns="" id="{3A38B979-01DB-4AFA-BF15-99EBA0D02D0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1764" y="1275606"/>
            <a:ext cx="1728192" cy="154883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kort tekst ned til den grønne streg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521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længere citat-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95736" y="241697"/>
            <a:ext cx="6408712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2195736" y="1058863"/>
            <a:ext cx="6408712" cy="32416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275CAA94-8EC0-4842-9699-F9206A0363A3}"/>
              </a:ext>
            </a:extLst>
          </p:cNvPr>
          <p:cNvSpPr/>
          <p:nvPr userDrawn="1"/>
        </p:nvSpPr>
        <p:spPr bwMode="auto">
          <a:xfrm>
            <a:off x="0" y="0"/>
            <a:ext cx="205172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xmlns="" id="{7F603653-C5DB-4B05-B5E8-0598EE81BB51}"/>
              </a:ext>
            </a:extLst>
          </p:cNvPr>
          <p:cNvGrpSpPr/>
          <p:nvPr userDrawn="1"/>
        </p:nvGrpSpPr>
        <p:grpSpPr>
          <a:xfrm>
            <a:off x="265808" y="1143237"/>
            <a:ext cx="1454755" cy="2580641"/>
            <a:chOff x="265808" y="1143237"/>
            <a:chExt cx="1454755" cy="2580641"/>
          </a:xfrm>
        </p:grpSpPr>
        <p:cxnSp>
          <p:nvCxnSpPr>
            <p:cNvPr id="5" name="Lige forbindelse 4">
              <a:extLst>
                <a:ext uri="{FF2B5EF4-FFF2-40B4-BE49-F238E27FC236}">
                  <a16:creationId xmlns:a16="http://schemas.microsoft.com/office/drawing/2014/main" xmlns="" id="{3AFB586A-B09C-4B0B-B46C-A69FFA7AE85E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1236930" y="3723877"/>
              <a:ext cx="483633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BAD8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Lige forbindelse 5">
              <a:extLst>
                <a:ext uri="{FF2B5EF4-FFF2-40B4-BE49-F238E27FC236}">
                  <a16:creationId xmlns:a16="http://schemas.microsoft.com/office/drawing/2014/main" xmlns="" id="{D056BBCF-0087-4DE6-81F5-22BA42F2983D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265808" y="1143237"/>
              <a:ext cx="483633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BAD8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Pladsholder til indhold 12">
            <a:extLst>
              <a:ext uri="{FF2B5EF4-FFF2-40B4-BE49-F238E27FC236}">
                <a16:creationId xmlns:a16="http://schemas.microsoft.com/office/drawing/2014/main" xmlns="" id="{3A38B979-01DB-4AFA-BF15-99EBA0D02D00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161764" y="1275605"/>
            <a:ext cx="1728192" cy="2376257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længere tekst ned til den grønne streg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2053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27237CC6-A102-4950-B8D0-063DB5D438A4}"/>
              </a:ext>
            </a:extLst>
          </p:cNvPr>
          <p:cNvSpPr/>
          <p:nvPr userDrawn="1"/>
        </p:nvSpPr>
        <p:spPr bwMode="auto">
          <a:xfrm>
            <a:off x="2051720" y="0"/>
            <a:ext cx="709228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95736" y="241697"/>
            <a:ext cx="6408712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2195736" y="1058863"/>
            <a:ext cx="6408712" cy="3241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7199C8F1-F691-4868-A6A7-3F5F935F8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24" y="4724848"/>
            <a:ext cx="934639" cy="29505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AC75A8D2-6EF9-4806-844D-9162AA493BDD}"/>
              </a:ext>
            </a:extLst>
          </p:cNvPr>
          <p:cNvSpPr/>
          <p:nvPr userDrawn="1"/>
        </p:nvSpPr>
        <p:spPr bwMode="auto">
          <a:xfrm>
            <a:off x="0" y="0"/>
            <a:ext cx="2051720" cy="5143500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1449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kort citat-blok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27237CC6-A102-4950-B8D0-063DB5D438A4}"/>
              </a:ext>
            </a:extLst>
          </p:cNvPr>
          <p:cNvSpPr/>
          <p:nvPr userDrawn="1"/>
        </p:nvSpPr>
        <p:spPr bwMode="auto">
          <a:xfrm>
            <a:off x="2051720" y="0"/>
            <a:ext cx="709228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95736" y="241697"/>
            <a:ext cx="6408712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2195736" y="1058863"/>
            <a:ext cx="6408712" cy="3241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7199C8F1-F691-4868-A6A7-3F5F935F8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24" y="4724848"/>
            <a:ext cx="934639" cy="29505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AC75A8D2-6EF9-4806-844D-9162AA493BDD}"/>
              </a:ext>
            </a:extLst>
          </p:cNvPr>
          <p:cNvSpPr/>
          <p:nvPr userDrawn="1"/>
        </p:nvSpPr>
        <p:spPr bwMode="auto">
          <a:xfrm>
            <a:off x="0" y="0"/>
            <a:ext cx="2051720" cy="5143500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xmlns="" id="{7485E88A-4751-4E8C-BD81-EFC36E22EF73}"/>
              </a:ext>
            </a:extLst>
          </p:cNvPr>
          <p:cNvGrpSpPr/>
          <p:nvPr userDrawn="1"/>
        </p:nvGrpSpPr>
        <p:grpSpPr>
          <a:xfrm>
            <a:off x="265808" y="1143237"/>
            <a:ext cx="1454755" cy="1788554"/>
            <a:chOff x="265808" y="1143237"/>
            <a:chExt cx="1454755" cy="1788554"/>
          </a:xfrm>
        </p:grpSpPr>
        <p:cxnSp>
          <p:nvCxnSpPr>
            <p:cNvPr id="9" name="Lige forbindelse 8">
              <a:extLst>
                <a:ext uri="{FF2B5EF4-FFF2-40B4-BE49-F238E27FC236}">
                  <a16:creationId xmlns:a16="http://schemas.microsoft.com/office/drawing/2014/main" xmlns="" id="{58436CAA-4567-48C3-AB21-2F98BEB87B95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1236930" y="2931790"/>
              <a:ext cx="483633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xmlns="" id="{384FF30D-E412-4028-BA9D-2AFE9B30F76C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265808" y="1143237"/>
              <a:ext cx="483633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xmlns="" id="{FEA443B2-A262-46F7-89CF-810DD599C4B3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161764" y="1275606"/>
            <a:ext cx="1728192" cy="154883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kort tekst ned til den grønne streg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654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længere citat-blok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27237CC6-A102-4950-B8D0-063DB5D438A4}"/>
              </a:ext>
            </a:extLst>
          </p:cNvPr>
          <p:cNvSpPr/>
          <p:nvPr userDrawn="1"/>
        </p:nvSpPr>
        <p:spPr bwMode="auto">
          <a:xfrm>
            <a:off x="2051720" y="0"/>
            <a:ext cx="709228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95736" y="241697"/>
            <a:ext cx="6408712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2195736" y="1058863"/>
            <a:ext cx="6408712" cy="3241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7199C8F1-F691-4868-A6A7-3F5F935F8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24" y="4724848"/>
            <a:ext cx="934639" cy="29505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AC75A8D2-6EF9-4806-844D-9162AA493BDD}"/>
              </a:ext>
            </a:extLst>
          </p:cNvPr>
          <p:cNvSpPr/>
          <p:nvPr userDrawn="1"/>
        </p:nvSpPr>
        <p:spPr bwMode="auto">
          <a:xfrm>
            <a:off x="0" y="0"/>
            <a:ext cx="2051720" cy="5143500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xmlns="" id="{9E798490-8581-410E-AA8E-037F6A280DD5}"/>
              </a:ext>
            </a:extLst>
          </p:cNvPr>
          <p:cNvGrpSpPr/>
          <p:nvPr userDrawn="1"/>
        </p:nvGrpSpPr>
        <p:grpSpPr>
          <a:xfrm>
            <a:off x="265808" y="1143237"/>
            <a:ext cx="1454755" cy="2580641"/>
            <a:chOff x="265808" y="1143237"/>
            <a:chExt cx="1454755" cy="2580641"/>
          </a:xfrm>
        </p:grpSpPr>
        <p:cxnSp>
          <p:nvCxnSpPr>
            <p:cNvPr id="15" name="Lige forbindelse 14">
              <a:extLst>
                <a:ext uri="{FF2B5EF4-FFF2-40B4-BE49-F238E27FC236}">
                  <a16:creationId xmlns:a16="http://schemas.microsoft.com/office/drawing/2014/main" xmlns="" id="{93D954D4-3B2E-4C22-80D8-62DEAF7BD85C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1236930" y="3723877"/>
              <a:ext cx="483633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xmlns="" id="{B24A034F-C7CB-4371-A6C5-97C6AC874982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265808" y="1143237"/>
              <a:ext cx="483633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Pladsholder til indhold 12">
            <a:extLst>
              <a:ext uri="{FF2B5EF4-FFF2-40B4-BE49-F238E27FC236}">
                <a16:creationId xmlns:a16="http://schemas.microsoft.com/office/drawing/2014/main" xmlns="" id="{E09AD8A9-E713-4D78-9FB8-618BB12EBA5D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161764" y="1275605"/>
            <a:ext cx="1728192" cy="2376257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Indsæt længere tekst ned til den grønne streg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92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lide 1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51646246-46A6-458D-B09E-5EC7039F7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1347614"/>
            <a:ext cx="5220072" cy="164793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EC2C5F05-4443-42DB-B009-177CF6F79D52}"/>
              </a:ext>
            </a:extLst>
          </p:cNvPr>
          <p:cNvSpPr/>
          <p:nvPr userDrawn="1"/>
        </p:nvSpPr>
        <p:spPr bwMode="auto">
          <a:xfrm>
            <a:off x="3492996" y="3107685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293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slide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EDB42FB4-377E-4519-8939-3FA3F1590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9C86F35A-D4AA-4D40-AD46-B66494B478C9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68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79600" y="241697"/>
            <a:ext cx="8024848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579600" y="1058863"/>
            <a:ext cx="8024848" cy="3241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7199C8F1-F691-4868-A6A7-3F5F935F83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24" y="4724848"/>
            <a:ext cx="934639" cy="29505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60472E52-AC5F-4FEF-AC69-CB1B8376C5AD}"/>
              </a:ext>
            </a:extLst>
          </p:cNvPr>
          <p:cNvSpPr/>
          <p:nvPr userDrawn="1"/>
        </p:nvSpPr>
        <p:spPr bwMode="auto">
          <a:xfrm>
            <a:off x="686883" y="735806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989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slide fuld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EDBBBCD3-2475-4417-A155-279D8229A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47AB795-7214-4C99-BBDB-244873F8568C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68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79600" y="241697"/>
            <a:ext cx="8024848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12"/>
          <p:cNvSpPr>
            <a:spLocks noGrp="1"/>
          </p:cNvSpPr>
          <p:nvPr>
            <p:ph sz="quarter" idx="10"/>
          </p:nvPr>
        </p:nvSpPr>
        <p:spPr>
          <a:xfrm>
            <a:off x="579600" y="1058863"/>
            <a:ext cx="8024848" cy="3241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7199C8F1-F691-4868-A6A7-3F5F935F83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24" y="4724848"/>
            <a:ext cx="934639" cy="29505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60472E52-AC5F-4FEF-AC69-CB1B8376C5AD}"/>
              </a:ext>
            </a:extLst>
          </p:cNvPr>
          <p:cNvSpPr/>
          <p:nvPr userDrawn="1"/>
        </p:nvSpPr>
        <p:spPr bwMode="auto">
          <a:xfrm>
            <a:off x="686883" y="735806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79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slide 1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7FD22DF-E8DD-44B0-8CD6-2D2181A22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90380" y="1114647"/>
            <a:ext cx="4954150" cy="291420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A70DBD75-694C-46A1-8CCF-DCB1BC149C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CE60BCC1-7C96-4D7E-BAB4-DA6D01F91B20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72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slide 1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udendørs, bygning, overskyet, stor&#10;&#10;Automatisk genereret beskrivelse">
            <a:extLst>
              <a:ext uri="{FF2B5EF4-FFF2-40B4-BE49-F238E27FC236}">
                <a16:creationId xmlns:a16="http://schemas.microsoft.com/office/drawing/2014/main" xmlns="" id="{2EEAFE65-835F-4CF4-8712-E81ECBDCE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93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A70DBD75-694C-46A1-8CCF-DCB1BC149C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CE60BCC1-7C96-4D7E-BAB4-DA6D01F91B20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369AD8FC-70E7-426D-BB8E-C71FCA89AB6E}"/>
              </a:ext>
            </a:extLst>
          </p:cNvPr>
          <p:cNvSpPr/>
          <p:nvPr userDrawn="1"/>
        </p:nvSpPr>
        <p:spPr bwMode="auto">
          <a:xfrm>
            <a:off x="0" y="2643758"/>
            <a:ext cx="457200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3CFC2E-4B8C-4B87-9E5B-BF208ADD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08816"/>
            <a:ext cx="4248472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2108EBF0-8D32-4095-AFE5-B85F50F12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3129923"/>
            <a:ext cx="4249738" cy="28726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458549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slide 1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udendørs, tog, spor, solnedgang&#10;&#10;Automatisk genereret beskrivelse">
            <a:extLst>
              <a:ext uri="{FF2B5EF4-FFF2-40B4-BE49-F238E27FC236}">
                <a16:creationId xmlns:a16="http://schemas.microsoft.com/office/drawing/2014/main" xmlns="" id="{8E8589C1-9739-47EE-B891-ED05E231A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03A43">
              <a:alpha val="93000"/>
            </a:srgb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A70DBD75-694C-46A1-8CCF-DCB1BC149C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CE60BCC1-7C96-4D7E-BAB4-DA6D01F91B20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CC92E3FF-2786-4848-92DC-CFC8B8002AD5}"/>
              </a:ext>
            </a:extLst>
          </p:cNvPr>
          <p:cNvSpPr/>
          <p:nvPr userDrawn="1"/>
        </p:nvSpPr>
        <p:spPr bwMode="auto">
          <a:xfrm>
            <a:off x="0" y="2643758"/>
            <a:ext cx="457200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F6F85B44-060C-4490-BEA4-4B40B278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08816"/>
            <a:ext cx="4248472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xmlns="" id="{8D47E026-4A30-4C3B-B25E-B8FB524CE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3129923"/>
            <a:ext cx="4249738" cy="28726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094014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roslide 1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A70DBD75-694C-46A1-8CCF-DCB1BC149C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4342536"/>
            <a:ext cx="1872209" cy="59103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CE60BCC1-7C96-4D7E-BAB4-DA6D01F91B20}"/>
              </a:ext>
            </a:extLst>
          </p:cNvPr>
          <p:cNvSpPr/>
          <p:nvPr userDrawn="1"/>
        </p:nvSpPr>
        <p:spPr bwMode="auto">
          <a:xfrm>
            <a:off x="7596336" y="4227934"/>
            <a:ext cx="102053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52C9873A-4B38-444A-9C22-A60593A168A1}"/>
              </a:ext>
            </a:extLst>
          </p:cNvPr>
          <p:cNvSpPr/>
          <p:nvPr userDrawn="1"/>
        </p:nvSpPr>
        <p:spPr bwMode="auto">
          <a:xfrm>
            <a:off x="0" y="2643758"/>
            <a:ext cx="457200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42E5A1A0-3ADB-49F2-AE1A-DDA0C86B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08816"/>
            <a:ext cx="4248472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xmlns="" id="{70DA7439-6C1C-460C-AB41-B7E0E147D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3129923"/>
            <a:ext cx="4249738" cy="28726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6222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1697"/>
            <a:ext cx="7772400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titeltypografien i masteren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44166"/>
            <a:ext cx="7772400" cy="30861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686883" y="735806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C0C0DB68-4A15-43E9-842E-DEA2FF7AFB7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0" y="4827220"/>
            <a:ext cx="725502" cy="1031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68" r:id="rId2"/>
    <p:sldLayoutId id="2147483683" r:id="rId3"/>
    <p:sldLayoutId id="2147483729" r:id="rId4"/>
    <p:sldLayoutId id="2147483730" r:id="rId5"/>
    <p:sldLayoutId id="2147483717" r:id="rId6"/>
    <p:sldLayoutId id="2147483719" r:id="rId7"/>
    <p:sldLayoutId id="2147483725" r:id="rId8"/>
    <p:sldLayoutId id="2147483724" r:id="rId9"/>
    <p:sldLayoutId id="2147483733" r:id="rId10"/>
    <p:sldLayoutId id="2147483716" r:id="rId11"/>
    <p:sldLayoutId id="2147483673" r:id="rId12"/>
    <p:sldLayoutId id="2147483697" r:id="rId13"/>
    <p:sldLayoutId id="2147483682" r:id="rId14"/>
    <p:sldLayoutId id="2147483727" r:id="rId15"/>
    <p:sldLayoutId id="2147483728" r:id="rId16"/>
    <p:sldLayoutId id="2147483704" r:id="rId17"/>
    <p:sldLayoutId id="2147483670" r:id="rId18"/>
    <p:sldLayoutId id="2147483676" r:id="rId19"/>
    <p:sldLayoutId id="2147483734" r:id="rId20"/>
    <p:sldLayoutId id="2147483726" r:id="rId2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200" b="1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 b="1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241697"/>
            <a:ext cx="6262464" cy="49410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titeltypografien i masteren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736" y="944166"/>
            <a:ext cx="6262464" cy="30861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2195736" y="735806"/>
            <a:ext cx="2158008" cy="51153"/>
          </a:xfrm>
          <a:prstGeom prst="rect">
            <a:avLst/>
          </a:prstGeom>
          <a:solidFill>
            <a:srgbClr val="BAD80A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C0C0DB68-4A15-43E9-842E-DEA2FF7AFB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0" y="4827220"/>
            <a:ext cx="725502" cy="1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5" r:id="rId2"/>
    <p:sldLayoutId id="2147483736" r:id="rId3"/>
    <p:sldLayoutId id="2147483722" r:id="rId4"/>
    <p:sldLayoutId id="2147483737" r:id="rId5"/>
    <p:sldLayoutId id="2147483738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200" b="1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 b="1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riefing.naviair.d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briefing.naviair.dk/app/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EN/TXT/?uri=CELEX:32021R066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5434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19987-0EB0-D694-BD4F-7E22095C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CRONOS – Kontakt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B401E-C415-F755-6880-FBDA835262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Al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vedrørende</a:t>
            </a:r>
            <a:r>
              <a:rPr lang="en-GB" dirty="0"/>
              <a:t> CRONOS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ske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vores</a:t>
            </a:r>
            <a:r>
              <a:rPr lang="en-GB" dirty="0"/>
              <a:t> Helpdesk mail </a:t>
            </a:r>
            <a:r>
              <a:rPr lang="en-GB" dirty="0" err="1"/>
              <a:t>adresse</a:t>
            </a:r>
            <a:r>
              <a:rPr lang="en-GB" dirty="0"/>
              <a:t>;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err="1"/>
              <a:t>fpcportal-helpdesk@naviair.dk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331347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416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9AC297-962C-4BB6-BAE9-CAC47388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NOTAMs</a:t>
            </a:r>
            <a:r>
              <a:rPr lang="da-DK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 restriktionsområder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F91FDB0-5EC7-42AC-94F6-6B4083F78F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Vi tilbyder via </a:t>
            </a:r>
            <a:r>
              <a:rPr lang="da-DK" dirty="0">
                <a:hlinkClick r:id="rId3"/>
              </a:rPr>
              <a:t>https://briefing.naviair.dk</a:t>
            </a:r>
            <a:r>
              <a:rPr lang="da-DK" dirty="0"/>
              <a:t> en grafisk visning af alle aktive R, D og P områder.</a:t>
            </a:r>
          </a:p>
          <a:p>
            <a:r>
              <a:rPr lang="da-DK" dirty="0"/>
              <a:t>Dvs. både dem der udsendes via en AIP SUP, dem der er publiceret i AIP/VFG, samt dem der udelukkende adviseres via NOTAM</a:t>
            </a:r>
          </a:p>
          <a:p>
            <a:r>
              <a:rPr lang="da-DK" dirty="0"/>
              <a:t>Kortet på hjemmesiden viser også områder der bliver aktive senere i indeværende døgn. </a:t>
            </a:r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BFCE4E-42CD-1B74-90DE-8B5ADCB3E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" y="241697"/>
            <a:ext cx="8441768" cy="4562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533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6678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E9108E-AC74-4751-B1C3-8CC1E6D4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VFR-kort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7EADB8A9-C6DB-4E41-9633-DC8980E766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600" y="1058863"/>
            <a:ext cx="4280432" cy="3241675"/>
          </a:xfrm>
        </p:spPr>
        <p:txBody>
          <a:bodyPr/>
          <a:lstStyle/>
          <a:p>
            <a:r>
              <a:rPr lang="da-DK" b="1" i="0" dirty="0">
                <a:solidFill>
                  <a:srgbClr val="333333"/>
                </a:solidFill>
                <a:effectLst/>
                <a:latin typeface="Segoe UI Web (West European)"/>
              </a:rPr>
              <a:t>De nye kort</a:t>
            </a:r>
            <a:r>
              <a:rPr lang="da-DK" dirty="0"/>
              <a:t/>
            </a:r>
            <a:br>
              <a:rPr lang="da-DK" dirty="0"/>
            </a:br>
            <a:r>
              <a:rPr lang="da-DK" b="0" i="0" dirty="0">
                <a:solidFill>
                  <a:srgbClr val="333333"/>
                </a:solidFill>
                <a:effectLst/>
                <a:latin typeface="Segoe UI Web (West European)"/>
              </a:rPr>
              <a:t>De første kort er ICAO ANC 1:250.000 Copenhagen Area kortet (Edition 42). </a:t>
            </a:r>
          </a:p>
          <a:p>
            <a:r>
              <a:rPr lang="da-DK" b="0" dirty="0">
                <a:solidFill>
                  <a:srgbClr val="333333"/>
                </a:solidFill>
                <a:latin typeface="Segoe UI Web (West European)"/>
              </a:rPr>
              <a:t>V</a:t>
            </a:r>
            <a:r>
              <a:rPr lang="da-DK" b="0" i="0" dirty="0">
                <a:solidFill>
                  <a:srgbClr val="333333"/>
                </a:solidFill>
                <a:effectLst/>
                <a:latin typeface="Segoe UI Web (West European)"/>
              </a:rPr>
              <a:t>i klar med ICAO ANC 1:500.000 Denmark (Edition 43) digitalt- Fysisk vil det </a:t>
            </a:r>
            <a:r>
              <a:rPr lang="da-DK" b="0" i="0">
                <a:solidFill>
                  <a:srgbClr val="333333"/>
                </a:solidFill>
                <a:effectLst/>
                <a:latin typeface="Segoe UI Web (West European)"/>
              </a:rPr>
              <a:t>være tilgængeligt i løbet af et par uger. </a:t>
            </a:r>
            <a:endParaRPr lang="da-DK" b="0" i="0" dirty="0">
              <a:solidFill>
                <a:srgbClr val="333333"/>
              </a:solidFill>
              <a:effectLst/>
              <a:latin typeface="Segoe UI Web (West European)"/>
            </a:endParaRP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Segoe UI Web (West European)"/>
              </a:rPr>
              <a:t>Kortene bliver lagt ud til frit download på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Segoe UI Web (West European)"/>
              </a:rPr>
              <a:t>AIMs</a:t>
            </a:r>
            <a:r>
              <a:rPr lang="da-DK" b="0" i="0" dirty="0">
                <a:solidFill>
                  <a:srgbClr val="333333"/>
                </a:solidFill>
                <a:effectLst/>
                <a:latin typeface="Segoe UI Web (West European)"/>
              </a:rPr>
              <a:t> hjemmeside aim.naviair.dk.  Disse kort vil blive opdateret hver 28. dag på AIRAC datoerne.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Segoe UI Web (West European)"/>
              </a:rPr>
              <a:t>Fysiske kort opdateres og udgives dog kun en gang om året og skal derfor altid suppleres med de håndrettelser, der står i AIP DK under GEN 0.5.</a:t>
            </a:r>
            <a:endParaRPr lang="da-DK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61DF90A-0D88-43C3-A9FA-17D54C620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r="1297"/>
          <a:stretch/>
        </p:blipFill>
        <p:spPr bwMode="auto">
          <a:xfrm>
            <a:off x="5076056" y="1084635"/>
            <a:ext cx="3816424" cy="32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001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2684D8-3B37-4306-A439-FE2F8D3E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AIM: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9BD0822-5AC8-4186-8F33-3664AA9565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600" y="1058863"/>
            <a:ext cx="4424448" cy="3241675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effectLst/>
                <a:latin typeface="Segoe UI Web (West European)"/>
                <a:ea typeface="Times New Roman" panose="02020603050405020304" pitchFamily="18" charset="0"/>
              </a:rPr>
              <a:t>Hensigtsmæssigt format for publicering af data</a:t>
            </a:r>
          </a:p>
          <a:p>
            <a:pPr marL="0" indent="0">
              <a:buNone/>
            </a:pPr>
            <a:endParaRPr lang="da-DK" sz="1800" dirty="0">
              <a:latin typeface="Segoe UI Web (West European)"/>
              <a:ea typeface="Calibri" panose="020F0502020204030204" pitchFamily="34" charset="0"/>
            </a:endParaRPr>
          </a:p>
          <a:p>
            <a:r>
              <a:rPr lang="da-DK" sz="1200" b="0" dirty="0">
                <a:latin typeface="Segoe UI Web (West European)"/>
                <a:ea typeface="Calibri" panose="020F0502020204030204" pitchFamily="34" charset="0"/>
              </a:rPr>
              <a:t>Publicering af data er allerede til rådighed via EAD i AIXM5.1 format. Både </a:t>
            </a:r>
            <a:r>
              <a:rPr lang="da-DK" sz="1200" b="0" dirty="0" err="1">
                <a:latin typeface="Segoe UI Web (West European)"/>
                <a:ea typeface="Calibri" panose="020F0502020204030204" pitchFamily="34" charset="0"/>
              </a:rPr>
              <a:t>SkyDemon</a:t>
            </a:r>
            <a:r>
              <a:rPr lang="da-DK" sz="1200" b="0" dirty="0">
                <a:latin typeface="Segoe UI Web (West European)"/>
                <a:ea typeface="Calibri" panose="020F0502020204030204" pitchFamily="34" charset="0"/>
              </a:rPr>
              <a:t> og </a:t>
            </a:r>
            <a:r>
              <a:rPr lang="da-DK" sz="1200" b="0" dirty="0" err="1">
                <a:latin typeface="Segoe UI Web (West European)"/>
                <a:ea typeface="Calibri" panose="020F0502020204030204" pitchFamily="34" charset="0"/>
              </a:rPr>
              <a:t>Foreflight</a:t>
            </a:r>
            <a:r>
              <a:rPr lang="da-DK" sz="1200" b="0" dirty="0">
                <a:latin typeface="Segoe UI Web (West European)"/>
                <a:ea typeface="Calibri" panose="020F0502020204030204" pitchFamily="34" charset="0"/>
              </a:rPr>
              <a:t> skulle kunne læse dette format.</a:t>
            </a:r>
            <a:endParaRPr lang="da-DK" sz="1200" b="0" dirty="0">
              <a:effectLst/>
              <a:latin typeface="Segoe UI Web (West European)"/>
              <a:ea typeface="Calibri" panose="020F0502020204030204" pitchFamily="34" charset="0"/>
            </a:endParaRPr>
          </a:p>
          <a:p>
            <a:endParaRPr lang="da-DK" dirty="0"/>
          </a:p>
        </p:txBody>
      </p:sp>
      <p:pic>
        <p:nvPicPr>
          <p:cNvPr id="1028" name="Picture 4" descr="SWIM | SESAR Joint Undertaking">
            <a:extLst>
              <a:ext uri="{FF2B5EF4-FFF2-40B4-BE49-F238E27FC236}">
                <a16:creationId xmlns:a16="http://schemas.microsoft.com/office/drawing/2014/main" xmlns="" id="{D507B6A9-DC1D-4387-8503-47A070C3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68" y="1058863"/>
            <a:ext cx="3269580" cy="23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125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FFDFEC-A2D9-4AC5-A2A3-E366490B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AIM: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0E18741-CAA3-4F94-B167-6F4FEA107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600" y="1058863"/>
            <a:ext cx="5504568" cy="3241675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solidFill>
                  <a:srgbClr val="000000"/>
                </a:solidFill>
                <a:effectLst/>
                <a:latin typeface="Segoe UI Web (West European)"/>
                <a:ea typeface="Times New Roman" panose="02020603050405020304" pitchFamily="18" charset="0"/>
              </a:rPr>
              <a:t>VFG SUP formatet </a:t>
            </a:r>
          </a:p>
          <a:p>
            <a:r>
              <a:rPr lang="da-DK" sz="1200" b="0" dirty="0">
                <a:effectLst/>
                <a:latin typeface="Segoe UI Web (West European)"/>
                <a:ea typeface="Times New Roman" panose="02020603050405020304" pitchFamily="18" charset="0"/>
              </a:rPr>
              <a:t>AIM arbejder på at lægge AIP og VFG SUP sammen </a:t>
            </a:r>
          </a:p>
          <a:p>
            <a:r>
              <a:rPr lang="da-DK" sz="1200" b="0" dirty="0">
                <a:effectLst/>
                <a:latin typeface="Segoe UI Web (West European)"/>
                <a:ea typeface="Times New Roman" panose="02020603050405020304" pitchFamily="18" charset="0"/>
              </a:rPr>
              <a:t>AIP/SUP kommer i A4 format i stedet for i </a:t>
            </a:r>
            <a:r>
              <a:rPr lang="da-DK" sz="1200" b="0" dirty="0" err="1">
                <a:effectLst/>
                <a:latin typeface="Segoe UI Web (West European)"/>
                <a:ea typeface="Times New Roman" panose="02020603050405020304" pitchFamily="18" charset="0"/>
              </a:rPr>
              <a:t>VFG´ens</a:t>
            </a:r>
            <a:r>
              <a:rPr lang="da-DK" sz="1200" b="0" dirty="0">
                <a:effectLst/>
                <a:latin typeface="Segoe UI Web (West European)"/>
                <a:ea typeface="Times New Roman" panose="02020603050405020304" pitchFamily="18" charset="0"/>
              </a:rPr>
              <a:t> A-5 format. </a:t>
            </a:r>
          </a:p>
          <a:p>
            <a:r>
              <a:rPr lang="da-DK" sz="1200" b="0" dirty="0">
                <a:effectLst/>
                <a:latin typeface="Segoe UI Web (West European)"/>
                <a:ea typeface="Times New Roman" panose="02020603050405020304" pitchFamily="18" charset="0"/>
              </a:rPr>
              <a:t>Skal godkendes ved Trafikstyrelsen – Sker dette vil alle blive behørigt orienteret.</a:t>
            </a:r>
          </a:p>
          <a:p>
            <a:r>
              <a:rPr lang="da-DK" sz="1200" b="0" dirty="0">
                <a:effectLst/>
                <a:latin typeface="Segoe UI Web (West European)"/>
                <a:ea typeface="Times New Roman" panose="02020603050405020304" pitchFamily="18" charset="0"/>
              </a:rPr>
              <a:t>Reklame for nyhedsbrevet på </a:t>
            </a:r>
            <a:r>
              <a:rPr lang="da-DK" sz="1200" b="0" dirty="0" err="1">
                <a:effectLst/>
                <a:latin typeface="Segoe UI Web (West European)"/>
                <a:ea typeface="Times New Roman" panose="02020603050405020304" pitchFamily="18" charset="0"/>
              </a:rPr>
              <a:t>AIMs</a:t>
            </a:r>
            <a:r>
              <a:rPr lang="da-DK" sz="1200" b="0" dirty="0">
                <a:effectLst/>
                <a:latin typeface="Segoe UI Web (West European)"/>
                <a:ea typeface="Times New Roman" panose="02020603050405020304" pitchFamily="18" charset="0"/>
              </a:rPr>
              <a:t> hjemmeside – hvis man ikke allerede abonnerer på det, så synes vi, at man skal gøre det. </a:t>
            </a:r>
            <a:endParaRPr lang="da-DK" sz="1200" b="0" dirty="0">
              <a:latin typeface="Segoe UI Web (West European)"/>
            </a:endParaRPr>
          </a:p>
        </p:txBody>
      </p:sp>
      <p:pic>
        <p:nvPicPr>
          <p:cNvPr id="2050" name="Picture 2" descr="Dronekooridor - Restriktionsområder OD 1-5">
            <a:extLst>
              <a:ext uri="{FF2B5EF4-FFF2-40B4-BE49-F238E27FC236}">
                <a16:creationId xmlns:a16="http://schemas.microsoft.com/office/drawing/2014/main" xmlns="" id="{069386E1-7799-4B0F-806E-EB96AF93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75" y="1058863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605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170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BA1F94-ABBF-4594-837A-7738D5E5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Droner i dag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xmlns="" id="{2CFD6796-1122-47C2-AC54-D64F3985B3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30408" y="873969"/>
            <a:ext cx="3329368" cy="1728911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2FE4C2C3-CF7C-4821-985D-6D7E6B102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715766"/>
            <a:ext cx="3384376" cy="181645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FE4EE12E-7A6F-4FF5-B978-5596111E299A}"/>
              </a:ext>
            </a:extLst>
          </p:cNvPr>
          <p:cNvSpPr txBox="1"/>
          <p:nvPr/>
        </p:nvSpPr>
        <p:spPr>
          <a:xfrm>
            <a:off x="579600" y="848553"/>
            <a:ext cx="43204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Droner der flyver i Danmark opereres efter to sæt regler: VLOS og BVLOS</a:t>
            </a:r>
          </a:p>
          <a:p>
            <a:endParaRPr lang="da-DK" sz="1600" dirty="0"/>
          </a:p>
          <a:p>
            <a:r>
              <a:rPr lang="da-DK" sz="1600" b="1" dirty="0"/>
              <a:t>VLOS – (Visual Line Of </a:t>
            </a:r>
            <a:r>
              <a:rPr lang="da-DK" sz="1600" b="1" dirty="0" err="1"/>
              <a:t>Sight</a:t>
            </a:r>
            <a:r>
              <a:rPr lang="da-DK" sz="1600" b="1" dirty="0"/>
              <a:t>)</a:t>
            </a:r>
          </a:p>
          <a:p>
            <a:endParaRPr lang="da-DK" sz="1600" b="1" dirty="0"/>
          </a:p>
          <a:p>
            <a:r>
              <a:rPr lang="da-DK" sz="1400" dirty="0"/>
              <a:t>Ved VLOS skal flyvningen foregå inden for synsvidde.</a:t>
            </a:r>
          </a:p>
          <a:p>
            <a:r>
              <a:rPr lang="da-DK" sz="1400" dirty="0"/>
              <a:t>Der må som udgangspunkt flyves op til 120m AGL. </a:t>
            </a:r>
          </a:p>
          <a:p>
            <a:endParaRPr lang="da-DK" sz="1400" dirty="0"/>
          </a:p>
          <a:p>
            <a:r>
              <a:rPr lang="da-DK" sz="1400" dirty="0"/>
              <a:t>Dette højdebånd er fastsat, da bemandet luftfart som udgangspunkt kun befinder sig &lt;500ft under start og landing.</a:t>
            </a:r>
          </a:p>
          <a:p>
            <a:endParaRPr lang="da-DK" sz="1600" dirty="0"/>
          </a:p>
          <a:p>
            <a:r>
              <a:rPr lang="da-DK" sz="1400" dirty="0"/>
              <a:t>Droneoperatøren er altid ansvarlig for at holde afstand til anden lufttrafik. </a:t>
            </a:r>
          </a:p>
        </p:txBody>
      </p:sp>
    </p:spTree>
    <p:extLst>
      <p:ext uri="{BB962C8B-B14F-4D97-AF65-F5344CB8AC3E}">
        <p14:creationId xmlns:p14="http://schemas.microsoft.com/office/powerpoint/2010/main" val="32347401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1E17B5-A6AC-4784-ACCA-B35F9AE0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Droner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EF414E0-DE8B-43A3-BB45-AE8DADC350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600" y="771550"/>
            <a:ext cx="5000512" cy="4032447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BVLOS - (Beyond Visual Line Of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a-DK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400" b="0" dirty="0">
                <a:latin typeface="Arial" panose="020B0604020202020204" pitchFamily="34" charset="0"/>
                <a:cs typeface="Arial" panose="020B0604020202020204" pitchFamily="34" charset="0"/>
              </a:rPr>
              <a:t>Ved flyvning BVLOS kan flyvningen foregå udenfor synsvidde. </a:t>
            </a:r>
          </a:p>
          <a:p>
            <a:pPr marL="0" indent="0" algn="l">
              <a:buNone/>
            </a:pPr>
            <a:endParaRPr lang="da-DK" sz="1400" b="0" i="0" dirty="0">
              <a:solidFill>
                <a:srgbClr val="5660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da-DK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 praksis er i dag, skal der som udgangspunkt oprettes restriktionsområder, der skal sikre adskillelse mellem bemandet luftfart og droner, der ønsker at flyve uden for synsvidde. </a:t>
            </a:r>
          </a:p>
          <a:p>
            <a:pPr marL="0" indent="0" algn="l">
              <a:buNone/>
            </a:pPr>
            <a:endParaRPr lang="da-DK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da-DK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Rent praktisk betyder det, at bemandet luftfart ikke må flyve ind i det luftrum, der er reserveret til dronen, hvilket kan opleves hæmmende for den bemandet luftfart, som plejer at flyve dér.</a:t>
            </a:r>
            <a:r>
              <a:rPr lang="da-DK" sz="14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da-DK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4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https://briefing.naviair.dk/app/map</a:t>
            </a:r>
            <a:endParaRPr lang="da-DK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800" i="1" dirty="0"/>
          </a:p>
          <a:p>
            <a:pPr marL="0" indent="0">
              <a:buNone/>
            </a:pPr>
            <a:r>
              <a:rPr lang="da-DK" sz="800" b="0" i="1" dirty="0"/>
              <a:t>* Trafikstyrelsen - https://www.droneregler.dk/u-space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F2D11375-94E2-4C09-B01A-E1CD05170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735806"/>
            <a:ext cx="2801581" cy="209109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4FC3459C-855C-469D-8EF8-00221A822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931790"/>
            <a:ext cx="2801581" cy="19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81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1BB8DA-588E-4FBF-AF28-65CED95F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AOPA DMU repræsentantskabsmøde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9023B00F-7CA7-468E-9825-53CC1FBEB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Naviair-indlæg 14/5-23</a:t>
            </a:r>
          </a:p>
        </p:txBody>
      </p:sp>
    </p:spTree>
    <p:extLst>
      <p:ext uri="{BB962C8B-B14F-4D97-AF65-F5344CB8AC3E}">
        <p14:creationId xmlns:p14="http://schemas.microsoft.com/office/powerpoint/2010/main" val="28784123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BFF4CB-803F-4E83-8711-19DB28DC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38C86F3-5048-489C-838B-463B436F9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600" y="843558"/>
            <a:ext cx="3776376" cy="3601119"/>
          </a:xfrm>
        </p:spPr>
        <p:txBody>
          <a:bodyPr/>
          <a:lstStyle/>
          <a:p>
            <a:pPr marL="0" indent="0">
              <a:buNone/>
            </a:pPr>
            <a:r>
              <a:rPr lang="da-DK" sz="1300" b="0" dirty="0">
                <a:latin typeface="Arial" panose="020B0604020202020204" pitchFamily="34" charset="0"/>
                <a:cs typeface="Arial" panose="020B0604020202020204" pitchFamily="34" charset="0"/>
              </a:rPr>
              <a:t>For bemandet og automatiseret-ubemandet trafik skal kunne sameksistere udover hvordan det håndteres i dag, har vi behov for en ny type luftrum. Såkaldt U-space.</a:t>
            </a:r>
          </a:p>
          <a:p>
            <a:pPr marL="0" indent="0">
              <a:buNone/>
            </a:pPr>
            <a:endParaRPr lang="da-DK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300" dirty="0">
                <a:latin typeface="Arial" panose="020B0604020202020204" pitchFamily="34" charset="0"/>
                <a:cs typeface="Arial" panose="020B0604020202020204" pitchFamily="34" charset="0"/>
              </a:rPr>
              <a:t>Hvad er U-space:</a:t>
            </a:r>
          </a:p>
          <a:p>
            <a:pPr marL="0" indent="0" algn="l">
              <a:buNone/>
            </a:pPr>
            <a:r>
              <a:rPr lang="da-DK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U-space er et afgrænset område og et fast defineret udsnit af det danske luftrum, der giver mulighed for, at bemandet luftfart og droner kan flyve i luftrummet samtidig. </a:t>
            </a:r>
          </a:p>
          <a:p>
            <a:pPr marL="0" indent="0" algn="l">
              <a:buNone/>
            </a:pPr>
            <a:endParaRPr lang="da-DK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da-DK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Droner må kun flyve i et U-space, hvis droneoperatøren benytter en række digitale services til brug for operationen. Men U-space vil også sætte krav til den bemandede trafik. eks. elektronisk synlighed</a:t>
            </a:r>
            <a:r>
              <a:rPr lang="da-DK" sz="1300" b="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indent="0" algn="l">
              <a:buNone/>
            </a:pPr>
            <a:endParaRPr lang="da-DK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0" i="0" dirty="0">
              <a:solidFill>
                <a:srgbClr val="000000"/>
              </a:solidFill>
              <a:effectLst/>
              <a:latin typeface="Lyon Display Web"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D258762C-B99A-4983-AAA0-3EAFFD12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356" y="843558"/>
            <a:ext cx="4067944" cy="11193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8EEA4B38-9CE1-4BF4-BDE9-0AFA8F08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56" y="2535932"/>
            <a:ext cx="4067944" cy="189118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8264AB0A-F07D-4F9C-B277-7C6280C0E550}"/>
              </a:ext>
            </a:extLst>
          </p:cNvPr>
          <p:cNvSpPr txBox="1"/>
          <p:nvPr/>
        </p:nvSpPr>
        <p:spPr>
          <a:xfrm>
            <a:off x="602346" y="4496718"/>
            <a:ext cx="612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0" dirty="0">
                <a:latin typeface="Arial" panose="020B0604020202020204" pitchFamily="34" charset="0"/>
                <a:cs typeface="Arial" panose="020B0604020202020204" pitchFamily="34" charset="0"/>
              </a:rPr>
              <a:t>		Dette beskrives i </a:t>
            </a:r>
            <a:r>
              <a:rPr lang="da-DK" sz="11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IMPLEMENTING REGULATION (EU) 2021/664</a:t>
            </a:r>
            <a:endParaRPr lang="da-DK" sz="1100" b="0" i="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800" i="1" dirty="0"/>
          </a:p>
          <a:p>
            <a:r>
              <a:rPr lang="da-DK" sz="800" i="1" dirty="0"/>
              <a:t>* Trafikstyrelsen - https://www.droneregler.dk/u-space</a:t>
            </a:r>
          </a:p>
        </p:txBody>
      </p:sp>
    </p:spTree>
    <p:extLst>
      <p:ext uri="{BB962C8B-B14F-4D97-AF65-F5344CB8AC3E}">
        <p14:creationId xmlns:p14="http://schemas.microsoft.com/office/powerpoint/2010/main" val="120448023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5594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xmlns="" id="{E960883B-83CA-4792-AB76-E5A70223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vi?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xmlns="" id="{EB567095-BE9E-4806-9C53-1FFFE5064B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ts val="1200"/>
              </a:lnSpc>
              <a:buNone/>
            </a:pPr>
            <a:endParaRPr lang="da-DK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da-DK" sz="1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Carsten Biener – Operationel leder Briefing</a:t>
            </a:r>
          </a:p>
          <a:p>
            <a:pPr lvl="1">
              <a:lnSpc>
                <a:spcPts val="1200"/>
              </a:lnSpc>
            </a:pPr>
            <a:r>
              <a:rPr lang="da-DK" b="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Ansat i Naviair siden 2008</a:t>
            </a:r>
          </a:p>
          <a:p>
            <a:pPr lvl="1">
              <a:lnSpc>
                <a:spcPts val="1200"/>
              </a:lnSpc>
            </a:pPr>
            <a:r>
              <a:rPr lang="da-DK" b="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Baggrund/Nuværende: Briefing, COIF</a:t>
            </a:r>
          </a:p>
          <a:p>
            <a:pPr lvl="1">
              <a:lnSpc>
                <a:spcPts val="1200"/>
              </a:lnSpc>
            </a:pPr>
            <a:endParaRPr lang="da-DK" sz="16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57150" indent="0">
              <a:lnSpc>
                <a:spcPts val="1200"/>
              </a:lnSpc>
              <a:buNone/>
            </a:pPr>
            <a:r>
              <a:rPr lang="da-DK" sz="1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Stevi Rewers – Operationel leder FPC/COIF</a:t>
            </a:r>
          </a:p>
          <a:p>
            <a:pPr lvl="1">
              <a:lnSpc>
                <a:spcPts val="1200"/>
              </a:lnSpc>
            </a:pPr>
            <a:r>
              <a:rPr lang="da-DK" b="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Ansat i Naviair siden 2001</a:t>
            </a:r>
          </a:p>
          <a:p>
            <a:pPr lvl="1">
              <a:lnSpc>
                <a:spcPts val="1200"/>
              </a:lnSpc>
            </a:pPr>
            <a:r>
              <a:rPr lang="da-DK" b="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Baggrund/Nuværende: Briefing, COIF</a:t>
            </a:r>
          </a:p>
          <a:p>
            <a:pPr marL="457200" lvl="1" indent="0">
              <a:lnSpc>
                <a:spcPts val="1200"/>
              </a:lnSpc>
              <a:buNone/>
            </a:pPr>
            <a:endParaRPr lang="da-DK" b="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da-DK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Mark Borggild</a:t>
            </a:r>
            <a:r>
              <a:rPr lang="da-DK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Driftschef COIF/FPC/UTM, En Route</a:t>
            </a:r>
          </a:p>
          <a:p>
            <a:pPr lvl="1">
              <a:lnSpc>
                <a:spcPts val="1200"/>
              </a:lnSpc>
            </a:pPr>
            <a:r>
              <a:rPr lang="da-DK" b="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Ansat i Naviair siden 2010</a:t>
            </a:r>
          </a:p>
          <a:p>
            <a:pPr lvl="1">
              <a:lnSpc>
                <a:spcPts val="1200"/>
              </a:lnSpc>
            </a:pPr>
            <a:r>
              <a:rPr lang="da-DK" b="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Baggrund: Briefing, COIF</a:t>
            </a:r>
            <a:endParaRPr lang="da-DK" b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1" indent="0">
              <a:lnSpc>
                <a:spcPts val="1200"/>
              </a:lnSpc>
              <a:buNone/>
            </a:pPr>
            <a:endParaRPr lang="da-DK" b="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648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F68BC4-B01E-457B-8686-DDF65103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CRONOS – Hvad &amp; hvornår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1E66B33-94AE-4F42-A850-FB52ED9D45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CRONOS er vores ”nye” system i </a:t>
            </a:r>
            <a:r>
              <a:rPr lang="da-DK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Naviair</a:t>
            </a:r>
            <a:r>
              <a:rPr lang="da-DK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til at håndtere flyveplaner og NOTAM</a:t>
            </a:r>
          </a:p>
          <a:p>
            <a:pPr lvl="1"/>
            <a:r>
              <a:rPr lang="da-DK" sz="1600" dirty="0">
                <a:latin typeface="Verdana" panose="020B0604030504040204" pitchFamily="34" charset="0"/>
                <a:ea typeface="Times New Roman" panose="02020603050405020304" pitchFamily="18" charset="0"/>
              </a:rPr>
              <a:t>I </a:t>
            </a:r>
            <a:r>
              <a:rPr lang="da-DK" sz="1600" dirty="0" err="1">
                <a:latin typeface="Verdana" panose="020B0604030504040204" pitchFamily="34" charset="0"/>
                <a:ea typeface="Times New Roman" panose="02020603050405020304" pitchFamily="18" charset="0"/>
              </a:rPr>
              <a:t>Naviair</a:t>
            </a:r>
            <a:r>
              <a:rPr lang="da-DK" sz="1600" dirty="0">
                <a:latin typeface="Verdana" panose="020B0604030504040204" pitchFamily="34" charset="0"/>
                <a:ea typeface="Times New Roman" panose="02020603050405020304" pitchFamily="18" charset="0"/>
              </a:rPr>
              <a:t> har vi haft det i brug siden 24. Februar 2021</a:t>
            </a:r>
          </a:p>
          <a:p>
            <a:pPr marL="457200" lvl="1" indent="0">
              <a:buNone/>
            </a:pPr>
            <a:endParaRPr lang="da-DK" sz="1600" b="1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CRONOS blev endeligt rullet ud til jer piloter d. 15. November 2022, hvor den gamle FPL formular blev lukket ned. </a:t>
            </a:r>
          </a:p>
          <a:p>
            <a:pPr marL="0" indent="0">
              <a:buNone/>
            </a:pPr>
            <a:endParaRPr lang="da-DK" sz="1800" dirty="0"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latin typeface="Verdana" panose="020B0604030504040204" pitchFamily="34" charset="0"/>
              </a:rPr>
              <a:t>Systemet er købt i samarbejde med Sverige (LFV) og Island (ISAVIA)</a:t>
            </a:r>
          </a:p>
          <a:p>
            <a:r>
              <a:rPr lang="da-DK" sz="1800" dirty="0">
                <a:latin typeface="Verdana" panose="020B0604030504040204" pitchFamily="34" charset="0"/>
              </a:rPr>
              <a:t>Systemet er bygget af det italienske firma IDS </a:t>
            </a:r>
            <a:r>
              <a:rPr lang="da-DK" sz="1800" dirty="0" err="1">
                <a:latin typeface="Verdana" panose="020B0604030504040204" pitchFamily="34" charset="0"/>
              </a:rPr>
              <a:t>Airnav</a:t>
            </a:r>
            <a:r>
              <a:rPr lang="da-DK" sz="1800" dirty="0">
                <a:latin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506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F68BC4-B01E-457B-8686-DDF65103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CRONOS - Hvorfor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1E66B33-94AE-4F42-A850-FB52ED9D45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</a:rPr>
              <a:t>Først og fremmest, så var det system vi anvendte internt til håndtering af flyveplaner og NOTAM, inden CRONOS, meget gammeldags</a:t>
            </a:r>
          </a:p>
          <a:p>
            <a:endParaRPr lang="da-DK" sz="1800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</a:rPr>
              <a:t>Den gamle FPL formular på vores hjemmeside, havde for længst overskredet ”Mindst holdbar til”-datoen</a:t>
            </a:r>
            <a:endParaRPr lang="da-DK" sz="1600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lvl="1"/>
            <a:endParaRPr lang="da-DK" sz="1600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da-DK" sz="1800" dirty="0" err="1">
                <a:latin typeface="Verdana" panose="020B0604030504040204" pitchFamily="34" charset="0"/>
                <a:ea typeface="Calibri" panose="020F0502020204030204" pitchFamily="34" charset="0"/>
              </a:rPr>
              <a:t>Naviair</a:t>
            </a:r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</a:rPr>
              <a:t> er blevet og bliver ramt af en mængde krav til modernisering af systemer, øget datasikkerheds-krav etc.</a:t>
            </a:r>
          </a:p>
          <a:p>
            <a:pPr lvl="1"/>
            <a:r>
              <a:rPr lang="da-DK" sz="1600" dirty="0">
                <a:latin typeface="Verdana" panose="020B0604030504040204" pitchFamily="34" charset="0"/>
                <a:ea typeface="Calibri" panose="020F0502020204030204" pitchFamily="34" charset="0"/>
              </a:rPr>
              <a:t>CRONOS er vores system til at imødekomme disse krav inden for flightplan-handling og for NOTAM håndtering</a:t>
            </a:r>
          </a:p>
        </p:txBody>
      </p:sp>
    </p:spTree>
    <p:extLst>
      <p:ext uri="{BB962C8B-B14F-4D97-AF65-F5344CB8AC3E}">
        <p14:creationId xmlns:p14="http://schemas.microsoft.com/office/powerpoint/2010/main" val="2595655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F68BC4-B01E-457B-8686-DDF65103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CRONOS - Hvorfor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1E66B33-94AE-4F42-A850-FB52ED9D45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</a:rPr>
              <a:t>CRONOS bringer en langt bedre validering af flyveplaner med sig</a:t>
            </a:r>
          </a:p>
          <a:p>
            <a:pPr lvl="1"/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</a:rPr>
              <a:t>Kvaliteten er simpelthen mærkbart bedre i de FPL vi udsender til diverse lufthavne, </a:t>
            </a:r>
            <a:r>
              <a:rPr lang="da-DK" dirty="0" err="1">
                <a:latin typeface="Verdana" panose="020B0604030504040204" pitchFamily="34" charset="0"/>
                <a:ea typeface="Calibri" panose="020F0502020204030204" pitchFamily="34" charset="0"/>
              </a:rPr>
              <a:t>Eurocontrol</a:t>
            </a:r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</a:rPr>
              <a:t> etc. </a:t>
            </a:r>
          </a:p>
          <a:p>
            <a:pPr lvl="1"/>
            <a:endParaRPr lang="da-DK" dirty="0"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latin typeface="Verdana" panose="020B0604030504040204" pitchFamily="34" charset="0"/>
                <a:ea typeface="Calibri" panose="020F0502020204030204" pitchFamily="34" charset="0"/>
              </a:rPr>
              <a:t>Den gamle hjemmeside var meget lempelig over for jer piloter, i forhold til hvad der kunne skrives i formularen</a:t>
            </a:r>
          </a:p>
          <a:p>
            <a:pPr lvl="1"/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</a:rPr>
              <a:t>Der er CRONOS mere striks, men CRONOS følger blot reglerne beskrevet i DOC4444. </a:t>
            </a:r>
          </a:p>
          <a:p>
            <a:pPr lvl="1"/>
            <a:r>
              <a:rPr lang="da-DK" dirty="0">
                <a:latin typeface="Verdana" panose="020B0604030504040204" pitchFamily="34" charset="0"/>
                <a:ea typeface="Calibri" panose="020F0502020204030204" pitchFamily="34" charset="0"/>
              </a:rPr>
              <a:t>Og det er jeres ansvar, som piloter, at indsende en korrekt flyveplan</a:t>
            </a:r>
          </a:p>
          <a:p>
            <a:pPr lvl="1"/>
            <a:endParaRPr lang="da-DK" sz="1600" dirty="0">
              <a:latin typeface="Verdan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61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19987-0EB0-D694-BD4F-7E22095C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CRONOS – 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B401E-C415-F755-6880-FBDA835262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Vi </a:t>
            </a:r>
            <a:r>
              <a:rPr lang="en-GB" dirty="0" err="1"/>
              <a:t>arbejder</a:t>
            </a:r>
            <a:r>
              <a:rPr lang="en-GB" dirty="0"/>
              <a:t> </a:t>
            </a:r>
            <a:r>
              <a:rPr lang="en-GB" dirty="0" err="1"/>
              <a:t>stadig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at </a:t>
            </a:r>
            <a:r>
              <a:rPr lang="en-GB" dirty="0" err="1"/>
              <a:t>ændre</a:t>
            </a:r>
            <a:r>
              <a:rPr lang="en-GB" dirty="0"/>
              <a:t> den </a:t>
            </a:r>
            <a:r>
              <a:rPr lang="en-GB" dirty="0" err="1"/>
              <a:t>ikke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særligt</a:t>
            </a:r>
            <a:r>
              <a:rPr lang="en-GB" dirty="0"/>
              <a:t> </a:t>
            </a:r>
            <a:r>
              <a:rPr lang="en-GB" dirty="0" err="1"/>
              <a:t>brugervenlige</a:t>
            </a:r>
            <a:r>
              <a:rPr lang="en-GB" dirty="0"/>
              <a:t> logon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oprettelses</a:t>
            </a:r>
            <a:r>
              <a:rPr lang="en-GB" dirty="0"/>
              <a:t>-</a:t>
            </a:r>
          </a:p>
          <a:p>
            <a:pPr marL="0" indent="0">
              <a:buNone/>
            </a:pPr>
            <a:r>
              <a:rPr lang="en-GB" dirty="0" err="1"/>
              <a:t>proces</a:t>
            </a:r>
            <a:r>
              <a:rPr lang="en-GB" dirty="0"/>
              <a:t>.</a:t>
            </a:r>
          </a:p>
          <a:p>
            <a:r>
              <a:rPr lang="en-GB" dirty="0"/>
              <a:t>Den er </a:t>
            </a:r>
            <a:r>
              <a:rPr lang="en-GB" dirty="0" err="1"/>
              <a:t>som</a:t>
            </a:r>
            <a:r>
              <a:rPr lang="en-GB" dirty="0"/>
              <a:t> den er </a:t>
            </a:r>
            <a:r>
              <a:rPr lang="en-GB" dirty="0" err="1"/>
              <a:t>lige</a:t>
            </a:r>
            <a:r>
              <a:rPr lang="en-GB" dirty="0"/>
              <a:t> nu, </a:t>
            </a:r>
            <a:r>
              <a:rPr lang="en-GB" dirty="0" err="1"/>
              <a:t>grundet</a:t>
            </a:r>
            <a:r>
              <a:rPr lang="en-GB" dirty="0"/>
              <a:t> </a:t>
            </a:r>
            <a:r>
              <a:rPr lang="en-GB" dirty="0" err="1"/>
              <a:t>krav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leverandøren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systemet</a:t>
            </a:r>
            <a:r>
              <a:rPr lang="en-GB" dirty="0"/>
              <a:t> </a:t>
            </a:r>
            <a:r>
              <a:rPr lang="en-GB" dirty="0" err="1"/>
              <a:t>til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indlogning</a:t>
            </a:r>
            <a:r>
              <a:rPr lang="en-GB" dirty="0"/>
              <a:t> (LFV </a:t>
            </a:r>
            <a:r>
              <a:rPr lang="en-GB" dirty="0" err="1"/>
              <a:t>i</a:t>
            </a:r>
            <a:r>
              <a:rPr lang="en-GB" dirty="0"/>
              <a:t> Sverige).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pPr marL="0" indent="0">
              <a:buNone/>
            </a:pPr>
            <a:r>
              <a:rPr lang="en-GB" dirty="0"/>
              <a:t> </a:t>
            </a:r>
            <a:endParaRPr lang="x-none" dirty="0"/>
          </a:p>
          <a:p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A6D98A-7E19-C4B1-A30E-7679B5295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42962"/>
            <a:ext cx="3185584" cy="25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9431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19987-0EB0-D694-BD4F-7E22095C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CRONOS – 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B401E-C415-F755-6880-FBDA835262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At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systemet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levere</a:t>
            </a:r>
            <a:r>
              <a:rPr lang="en-GB" dirty="0"/>
              <a:t> PIB (</a:t>
            </a:r>
            <a:r>
              <a:rPr lang="en-GB" dirty="0" err="1"/>
              <a:t>Preflight</a:t>
            </a:r>
            <a:r>
              <a:rPr lang="en-GB" dirty="0"/>
              <a:t> Information Bulletin)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piloter</a:t>
            </a:r>
            <a:r>
              <a:rPr lang="en-GB" dirty="0"/>
              <a:t> der </a:t>
            </a:r>
            <a:r>
              <a:rPr lang="en-GB" dirty="0" err="1"/>
              <a:t>indleverer</a:t>
            </a:r>
            <a:r>
              <a:rPr lang="en-GB" dirty="0"/>
              <a:t> FPL via </a:t>
            </a:r>
            <a:r>
              <a:rPr lang="en-GB" dirty="0" err="1"/>
              <a:t>systemet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En</a:t>
            </a:r>
            <a:r>
              <a:rPr lang="en-GB" dirty="0"/>
              <a:t> samlet </a:t>
            </a:r>
            <a:r>
              <a:rPr lang="en-GB" dirty="0" err="1"/>
              <a:t>preflight</a:t>
            </a:r>
            <a:r>
              <a:rPr lang="en-GB" dirty="0"/>
              <a:t> </a:t>
            </a:r>
            <a:r>
              <a:rPr lang="en-GB" dirty="0" err="1"/>
              <a:t>pakke</a:t>
            </a:r>
            <a:r>
              <a:rPr lang="en-GB" dirty="0"/>
              <a:t>, med </a:t>
            </a:r>
            <a:r>
              <a:rPr lang="en-GB" dirty="0" err="1"/>
              <a:t>indeholdende</a:t>
            </a:r>
            <a:r>
              <a:rPr lang="en-GB" dirty="0"/>
              <a:t> </a:t>
            </a:r>
            <a:r>
              <a:rPr lang="en-GB" dirty="0" err="1"/>
              <a:t>både</a:t>
            </a:r>
            <a:r>
              <a:rPr lang="en-GB" dirty="0"/>
              <a:t> NOTAM </a:t>
            </a:r>
            <a:r>
              <a:rPr lang="en-GB" dirty="0" err="1"/>
              <a:t>og</a:t>
            </a:r>
            <a:r>
              <a:rPr lang="en-GB" dirty="0"/>
              <a:t> MET for den </a:t>
            </a:r>
            <a:r>
              <a:rPr lang="en-GB" dirty="0" err="1"/>
              <a:t>specifikke</a:t>
            </a:r>
            <a:r>
              <a:rPr lang="en-GB" dirty="0"/>
              <a:t> </a:t>
            </a:r>
            <a:r>
              <a:rPr lang="en-GB" dirty="0" err="1"/>
              <a:t>flyvning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At </a:t>
            </a:r>
            <a:r>
              <a:rPr lang="en-GB" dirty="0" err="1"/>
              <a:t>blive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med at </a:t>
            </a:r>
            <a:r>
              <a:rPr lang="en-GB" dirty="0" err="1"/>
              <a:t>forbedre</a:t>
            </a:r>
            <a:r>
              <a:rPr lang="en-GB" dirty="0"/>
              <a:t> </a:t>
            </a:r>
            <a:r>
              <a:rPr lang="en-GB" dirty="0" err="1"/>
              <a:t>systemets</a:t>
            </a:r>
            <a:r>
              <a:rPr lang="en-GB" dirty="0"/>
              <a:t> </a:t>
            </a:r>
            <a:r>
              <a:rPr lang="en-GB" dirty="0" err="1"/>
              <a:t>funktioner</a:t>
            </a:r>
            <a:r>
              <a:rPr lang="en-GB" dirty="0"/>
              <a:t>, </a:t>
            </a:r>
            <a:r>
              <a:rPr lang="en-GB" dirty="0" err="1"/>
              <a:t>både</a:t>
            </a:r>
            <a:r>
              <a:rPr lang="en-GB" dirty="0"/>
              <a:t> for </a:t>
            </a:r>
            <a:r>
              <a:rPr lang="en-GB" dirty="0" err="1"/>
              <a:t>jer</a:t>
            </a:r>
            <a:r>
              <a:rPr lang="en-GB" dirty="0"/>
              <a:t> </a:t>
            </a:r>
            <a:r>
              <a:rPr lang="en-GB" dirty="0" err="1"/>
              <a:t>piloter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for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operatører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systemet</a:t>
            </a:r>
            <a:endParaRPr lang="en-GB" dirty="0"/>
          </a:p>
          <a:p>
            <a:endParaRPr lang="en-GB" dirty="0"/>
          </a:p>
          <a:p>
            <a:r>
              <a:rPr lang="en-GB" dirty="0"/>
              <a:t>CRONOS er et system der </a:t>
            </a:r>
            <a:r>
              <a:rPr lang="en-GB" dirty="0" err="1"/>
              <a:t>løbende</a:t>
            </a:r>
            <a:r>
              <a:rPr lang="en-GB" dirty="0"/>
              <a:t> </a:t>
            </a:r>
            <a:r>
              <a:rPr lang="en-GB" dirty="0" err="1"/>
              <a:t>udvikles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forbedres</a:t>
            </a:r>
            <a:endParaRPr lang="en-GB" dirty="0"/>
          </a:p>
          <a:p>
            <a:pPr lvl="1"/>
            <a:r>
              <a:rPr lang="en-GB" dirty="0"/>
              <a:t>Husk </a:t>
            </a:r>
            <a:r>
              <a:rPr lang="en-GB" dirty="0" err="1"/>
              <a:t>derfor</a:t>
            </a:r>
            <a:r>
              <a:rPr lang="en-GB" dirty="0"/>
              <a:t> </a:t>
            </a:r>
            <a:r>
              <a:rPr lang="en-GB" dirty="0" err="1"/>
              <a:t>også</a:t>
            </a:r>
            <a:r>
              <a:rPr lang="en-GB" dirty="0"/>
              <a:t>, at </a:t>
            </a:r>
            <a:r>
              <a:rPr lang="en-GB" dirty="0" err="1"/>
              <a:t>støder</a:t>
            </a:r>
            <a:r>
              <a:rPr lang="en-GB" dirty="0"/>
              <a:t> I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fejl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forslag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forbedringer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systemet</a:t>
            </a:r>
            <a:r>
              <a:rPr lang="en-GB" dirty="0"/>
              <a:t>, </a:t>
            </a:r>
            <a:r>
              <a:rPr lang="en-GB" dirty="0" err="1"/>
              <a:t>så</a:t>
            </a:r>
            <a:r>
              <a:rPr lang="en-GB" dirty="0"/>
              <a:t> er I </a:t>
            </a:r>
            <a:r>
              <a:rPr lang="en-GB" dirty="0" err="1"/>
              <a:t>altid</a:t>
            </a:r>
            <a:r>
              <a:rPr lang="en-GB" dirty="0"/>
              <a:t> </a:t>
            </a:r>
            <a:r>
              <a:rPr lang="en-GB" dirty="0" err="1"/>
              <a:t>velkomne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skrive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os</a:t>
            </a: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73362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19987-0EB0-D694-BD4F-7E22095C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CRONOS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B401E-C415-F755-6880-FBDA835262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u="sng" dirty="0" err="1"/>
              <a:t>Hvad</a:t>
            </a:r>
            <a:r>
              <a:rPr lang="en-GB" u="sng" dirty="0"/>
              <a:t> er CRONOS</a:t>
            </a:r>
          </a:p>
          <a:p>
            <a:pPr marL="0" indent="0" algn="ctr">
              <a:buNone/>
            </a:pPr>
            <a:endParaRPr lang="en-GB" u="sng" dirty="0"/>
          </a:p>
          <a:p>
            <a:r>
              <a:rPr lang="en-GB" dirty="0"/>
              <a:t>CRONOS er et gratis </a:t>
            </a:r>
            <a:r>
              <a:rPr lang="en-GB" dirty="0" err="1"/>
              <a:t>tilbud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piloter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ønsker</a:t>
            </a:r>
            <a:r>
              <a:rPr lang="en-GB" dirty="0"/>
              <a:t> at </a:t>
            </a:r>
            <a:r>
              <a:rPr lang="en-GB" dirty="0" err="1"/>
              <a:t>indlevere</a:t>
            </a:r>
            <a:r>
              <a:rPr lang="en-GB" dirty="0"/>
              <a:t> </a:t>
            </a:r>
            <a:r>
              <a:rPr lang="en-GB" dirty="0" err="1"/>
              <a:t>deres</a:t>
            </a:r>
            <a:r>
              <a:rPr lang="en-GB" dirty="0"/>
              <a:t> </a:t>
            </a:r>
            <a:r>
              <a:rPr lang="en-GB" dirty="0" err="1"/>
              <a:t>flyveplan</a:t>
            </a:r>
            <a:r>
              <a:rPr lang="en-GB" dirty="0"/>
              <a:t> via </a:t>
            </a:r>
            <a:r>
              <a:rPr lang="en-GB" dirty="0" err="1"/>
              <a:t>systemet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GB" u="sng" dirty="0" err="1"/>
              <a:t>Hvad</a:t>
            </a:r>
            <a:r>
              <a:rPr lang="en-GB" u="sng" dirty="0"/>
              <a:t> er CRONOS </a:t>
            </a:r>
            <a:r>
              <a:rPr lang="en-GB" u="sng" dirty="0" err="1"/>
              <a:t>ikke</a:t>
            </a:r>
            <a:endParaRPr lang="en-GB" u="sng" dirty="0"/>
          </a:p>
          <a:p>
            <a:pPr marL="0" indent="0" algn="ctr">
              <a:buNone/>
            </a:pPr>
            <a:endParaRPr lang="en-GB" u="sng" dirty="0"/>
          </a:p>
          <a:p>
            <a:r>
              <a:rPr lang="en-GB" dirty="0"/>
              <a:t>CRONOS er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konkurrent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kommercielle</a:t>
            </a:r>
            <a:r>
              <a:rPr lang="en-GB" dirty="0"/>
              <a:t> </a:t>
            </a:r>
            <a:r>
              <a:rPr lang="en-GB" dirty="0" err="1"/>
              <a:t>flyveplans-tilbud</a:t>
            </a:r>
            <a:r>
              <a:rPr lang="en-GB" dirty="0"/>
              <a:t> (Foreflight, </a:t>
            </a:r>
            <a:r>
              <a:rPr lang="en-GB" dirty="0" err="1"/>
              <a:t>Skydemon</a:t>
            </a:r>
            <a:r>
              <a:rPr lang="en-GB" dirty="0"/>
              <a:t> etc.),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bliver</a:t>
            </a:r>
            <a:r>
              <a:rPr lang="en-GB" dirty="0"/>
              <a:t> det heller </a:t>
            </a:r>
            <a:r>
              <a:rPr lang="en-GB" dirty="0" err="1"/>
              <a:t>aldrig</a:t>
            </a:r>
            <a:r>
              <a:rPr lang="en-GB" dirty="0"/>
              <a:t>. 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2715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Blank">
  <a:themeElements>
    <a:clrScheme name="Naviair 2020">
      <a:dk1>
        <a:sysClr val="windowText" lastClr="000000"/>
      </a:dk1>
      <a:lt1>
        <a:sysClr val="window" lastClr="FFFFFF"/>
      </a:lt1>
      <a:dk2>
        <a:srgbClr val="3F565D"/>
      </a:dk2>
      <a:lt2>
        <a:srgbClr val="E7E6E6"/>
      </a:lt2>
      <a:accent1>
        <a:srgbClr val="BAD80A"/>
      </a:accent1>
      <a:accent2>
        <a:srgbClr val="DDE5E6"/>
      </a:accent2>
      <a:accent3>
        <a:srgbClr val="94B352"/>
      </a:accent3>
      <a:accent4>
        <a:srgbClr val="8B999C"/>
      </a:accent4>
      <a:accent5>
        <a:srgbClr val="E7EFBF"/>
      </a:accent5>
      <a:accent6>
        <a:srgbClr val="3F565D"/>
      </a:accent6>
      <a:hlink>
        <a:srgbClr val="000000"/>
      </a:hlink>
      <a:folHlink>
        <a:srgbClr val="0000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aviair_master2020.pptx" id="{0C5FA571-A115-4E75-A022-06ABFDB72DCF}" vid="{5B02D3D8-B5B0-4923-A422-1BDED54FA173}"/>
    </a:ext>
  </a:extLst>
</a:theme>
</file>

<file path=ppt/theme/theme2.xml><?xml version="1.0" encoding="utf-8"?>
<a:theme xmlns:a="http://schemas.openxmlformats.org/drawingml/2006/main" name="1_WhiteBlank">
  <a:themeElements>
    <a:clrScheme name="Naviair 2020">
      <a:dk1>
        <a:sysClr val="windowText" lastClr="000000"/>
      </a:dk1>
      <a:lt1>
        <a:sysClr val="window" lastClr="FFFFFF"/>
      </a:lt1>
      <a:dk2>
        <a:srgbClr val="3F565D"/>
      </a:dk2>
      <a:lt2>
        <a:srgbClr val="E7E6E6"/>
      </a:lt2>
      <a:accent1>
        <a:srgbClr val="BAD80A"/>
      </a:accent1>
      <a:accent2>
        <a:srgbClr val="DDE5E6"/>
      </a:accent2>
      <a:accent3>
        <a:srgbClr val="94B352"/>
      </a:accent3>
      <a:accent4>
        <a:srgbClr val="8B999C"/>
      </a:accent4>
      <a:accent5>
        <a:srgbClr val="E7EFBF"/>
      </a:accent5>
      <a:accent6>
        <a:srgbClr val="3F565D"/>
      </a:accent6>
      <a:hlink>
        <a:srgbClr val="000000"/>
      </a:hlink>
      <a:folHlink>
        <a:srgbClr val="0000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aviair_master2020.pptx" id="{0C5FA571-A115-4E75-A022-06ABFDB72DCF}" vid="{1A787B8A-DA4F-4DBF-B033-6B54A75E36EB}"/>
    </a:ext>
  </a:ext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246</TotalTime>
  <Pages>1</Pages>
  <Words>966</Words>
  <Application>Microsoft Office PowerPoint</Application>
  <PresentationFormat>Skærmshow (16:9)</PresentationFormat>
  <Paragraphs>126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21</vt:i4>
      </vt:variant>
    </vt:vector>
  </HeadingPairs>
  <TitlesOfParts>
    <vt:vector size="23" baseType="lpstr">
      <vt:lpstr>WhiteBlank</vt:lpstr>
      <vt:lpstr>1_WhiteBlank</vt:lpstr>
      <vt:lpstr>PowerPoint-præsentation</vt:lpstr>
      <vt:lpstr>AOPA DMU repræsentantskabsmøde</vt:lpstr>
      <vt:lpstr>Hvem er vi?</vt:lpstr>
      <vt:lpstr>CRONOS – Hvad &amp; hvornår</vt:lpstr>
      <vt:lpstr>CRONOS - Hvorfor</vt:lpstr>
      <vt:lpstr>CRONOS - Hvorfor</vt:lpstr>
      <vt:lpstr>CRONOS – What’s next</vt:lpstr>
      <vt:lpstr>CRONOS – What’s next</vt:lpstr>
      <vt:lpstr>CRONOS</vt:lpstr>
      <vt:lpstr>CRONOS – Kontakt</vt:lpstr>
      <vt:lpstr>PowerPoint-præsentation</vt:lpstr>
      <vt:lpstr>NOTAMs og restriktionsområder</vt:lpstr>
      <vt:lpstr>PowerPoint-præsentation</vt:lpstr>
      <vt:lpstr>VFR-kort</vt:lpstr>
      <vt:lpstr>AIM:</vt:lpstr>
      <vt:lpstr>AIM:</vt:lpstr>
      <vt:lpstr>PowerPoint-præsentation</vt:lpstr>
      <vt:lpstr>Droner i dag</vt:lpstr>
      <vt:lpstr>Droner i dag</vt:lpstr>
      <vt:lpstr>Fremtiden</vt:lpstr>
      <vt:lpstr>PowerPoint-præsentation</vt:lpstr>
    </vt:vector>
  </TitlesOfParts>
  <Company>Naviair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Mark Borggild</dc:creator>
  <cp:lastModifiedBy>Pernille</cp:lastModifiedBy>
  <cp:revision>23</cp:revision>
  <cp:lastPrinted>2018-03-02T13:43:00Z</cp:lastPrinted>
  <dcterms:created xsi:type="dcterms:W3CDTF">2023-04-18T06:47:11Z</dcterms:created>
  <dcterms:modified xsi:type="dcterms:W3CDTF">2023-06-08T10:11:19Z</dcterms:modified>
</cp:coreProperties>
</file>